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Lst>
  <p:notesMasterIdLst>
    <p:notesMasterId r:id="rId3"/>
  </p:notesMasterIdLst>
  <p:sldIdLst>
    <p:sldId id="256" r:id="rId2"/>
  </p:sldIdLst>
  <p:sldSz cx="43891200" cy="32918400"/>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2E9"/>
    <a:srgbClr val="0BAAE1"/>
    <a:srgbClr val="F7C243"/>
    <a:srgbClr val="1B6EE3"/>
    <a:srgbClr val="C3C400"/>
    <a:srgbClr val="2F2F0B"/>
    <a:srgbClr val="0E77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852" autoAdjust="0"/>
  </p:normalViewPr>
  <p:slideViewPr>
    <p:cSldViewPr snapToGrid="0">
      <p:cViewPr varScale="1">
        <p:scale>
          <a:sx n="23" d="100"/>
          <a:sy n="23" d="100"/>
        </p:scale>
        <p:origin x="906" y="126"/>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 name="Shape 3"/>
          <p:cNvSpPr txBox="1">
            <a:spLocks noGrp="1"/>
          </p:cNvSpPr>
          <p:nvPr>
            <p:ph type="body" idx="1"/>
          </p:nvPr>
        </p:nvSpPr>
        <p:spPr>
          <a:xfrm>
            <a:off x="685800" y="4343400"/>
            <a:ext cx="5486399" cy="4114800"/>
          </a:xfrm>
          <a:prstGeom prst="rect">
            <a:avLst/>
          </a:prstGeom>
        </p:spPr>
        <p:txBody>
          <a:bodyPr lIns="91425" tIns="91425" rIns="91425" bIns="91425" anchor="t" anchorCtr="0"/>
          <a:lstStyle>
            <a:lvl1pPr>
              <a:defRPr sz="1100"/>
            </a:lvl1pPr>
            <a:lvl2pPr>
              <a:defRPr sz="1100"/>
            </a:lvl2pPr>
            <a:lvl3pPr>
              <a:defRPr sz="1100"/>
            </a:lvl3pPr>
            <a:lvl4pPr>
              <a:defRPr sz="1100"/>
            </a:lvl4pPr>
            <a:lvl5pPr>
              <a:defRPr sz="1100"/>
            </a:lvl5pPr>
            <a:lvl6pPr>
              <a:defRPr sz="1100"/>
            </a:lvl6pPr>
            <a:lvl7pPr>
              <a:defRPr sz="1100"/>
            </a:lvl7pPr>
            <a:lvl8pPr>
              <a:defRPr sz="1100"/>
            </a:lvl8pPr>
            <a:lvl9pPr>
              <a:defRPr sz="1100"/>
            </a:lvl9pPr>
          </a:lstStyle>
          <a:p>
            <a:endParaRPr/>
          </a:p>
        </p:txBody>
      </p:sp>
    </p:spTree>
    <p:extLst>
      <p:ext uri="{BB962C8B-B14F-4D97-AF65-F5344CB8AC3E}">
        <p14:creationId xmlns:p14="http://schemas.microsoft.com/office/powerpoint/2010/main" val="135553843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dirty="0"/>
          </a:p>
        </p:txBody>
      </p:sp>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23383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Wide center column">
    <p:spTree>
      <p:nvGrpSpPr>
        <p:cNvPr id="1" name="Shape 10"/>
        <p:cNvGrpSpPr/>
        <p:nvPr/>
      </p:nvGrpSpPr>
      <p:grpSpPr>
        <a:xfrm>
          <a:off x="0" y="0"/>
          <a:ext cx="0" cy="0"/>
          <a:chOff x="0" y="0"/>
          <a:chExt cx="0" cy="0"/>
        </a:xfrm>
      </p:grpSpPr>
      <p:sp>
        <p:nvSpPr>
          <p:cNvPr id="11" name="Shape 11"/>
          <p:cNvSpPr txBox="1">
            <a:spLocks noGrp="1"/>
          </p:cNvSpPr>
          <p:nvPr>
            <p:ph type="body" idx="1"/>
          </p:nvPr>
        </p:nvSpPr>
        <p:spPr>
          <a:xfrm>
            <a:off x="583354" y="7154635"/>
            <a:ext cx="10607100" cy="6716387"/>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2" name="Shape 12"/>
          <p:cNvSpPr txBox="1">
            <a:spLocks noGrp="1"/>
          </p:cNvSpPr>
          <p:nvPr>
            <p:ph type="body" idx="2"/>
          </p:nvPr>
        </p:nvSpPr>
        <p:spPr>
          <a:xfrm>
            <a:off x="583354" y="5874475"/>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3" name="Shape 13"/>
          <p:cNvSpPr txBox="1">
            <a:spLocks noGrp="1"/>
          </p:cNvSpPr>
          <p:nvPr>
            <p:ph type="body" idx="3"/>
          </p:nvPr>
        </p:nvSpPr>
        <p:spPr>
          <a:xfrm>
            <a:off x="583354" y="15270479"/>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4" name="Shape 14"/>
          <p:cNvSpPr txBox="1">
            <a:spLocks noGrp="1"/>
          </p:cNvSpPr>
          <p:nvPr>
            <p:ph type="body" idx="4"/>
          </p:nvPr>
        </p:nvSpPr>
        <p:spPr>
          <a:xfrm>
            <a:off x="583354" y="13970601"/>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5" name="Shape 15"/>
          <p:cNvSpPr txBox="1">
            <a:spLocks noGrp="1"/>
          </p:cNvSpPr>
          <p:nvPr>
            <p:ph type="body" idx="5"/>
          </p:nvPr>
        </p:nvSpPr>
        <p:spPr>
          <a:xfrm>
            <a:off x="11891965" y="7154635"/>
            <a:ext cx="20116799"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6" name="Shape 16"/>
          <p:cNvSpPr txBox="1">
            <a:spLocks noGrp="1"/>
          </p:cNvSpPr>
          <p:nvPr>
            <p:ph type="body" idx="6"/>
          </p:nvPr>
        </p:nvSpPr>
        <p:spPr>
          <a:xfrm>
            <a:off x="11891965" y="5874475"/>
            <a:ext cx="20116799" cy="1200299"/>
          </a:xfrm>
          <a:prstGeom prst="rect">
            <a:avLst/>
          </a:prstGeom>
          <a:noFill/>
          <a:ln>
            <a:noFill/>
          </a:ln>
        </p:spPr>
        <p:txBody>
          <a:bodyPr lIns="91425" tIns="91425" rIns="91425" bIns="91425" anchor="ctr" anchorCtr="0"/>
          <a:lstStyle>
            <a:lvl1pPr marL="0" marR="0" indent="0" algn="ctr" rtl="0">
              <a:lnSpc>
                <a:spcPct val="100000"/>
              </a:lnSpc>
              <a:spcBef>
                <a:spcPts val="1320"/>
              </a:spcBef>
              <a:spcAft>
                <a:spcPts val="0"/>
              </a:spcAft>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7" name="Shape 17"/>
          <p:cNvSpPr txBox="1">
            <a:spLocks noGrp="1"/>
          </p:cNvSpPr>
          <p:nvPr>
            <p:ph type="body" idx="7"/>
          </p:nvPr>
        </p:nvSpPr>
        <p:spPr>
          <a:xfrm>
            <a:off x="11891965" y="28346400"/>
            <a:ext cx="20116799"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8" name="Shape 18"/>
          <p:cNvSpPr txBox="1">
            <a:spLocks noGrp="1"/>
          </p:cNvSpPr>
          <p:nvPr>
            <p:ph type="body" idx="8"/>
          </p:nvPr>
        </p:nvSpPr>
        <p:spPr>
          <a:xfrm>
            <a:off x="11891965" y="27066240"/>
            <a:ext cx="20116799"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9" name="Shape 19"/>
          <p:cNvSpPr txBox="1">
            <a:spLocks noGrp="1"/>
          </p:cNvSpPr>
          <p:nvPr>
            <p:ph type="body" idx="9"/>
          </p:nvPr>
        </p:nvSpPr>
        <p:spPr>
          <a:xfrm>
            <a:off x="32689800" y="5874475"/>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0" name="Shape 20"/>
          <p:cNvSpPr txBox="1">
            <a:spLocks noGrp="1"/>
          </p:cNvSpPr>
          <p:nvPr>
            <p:ph type="body" idx="13"/>
          </p:nvPr>
        </p:nvSpPr>
        <p:spPr>
          <a:xfrm>
            <a:off x="32689800" y="7154635"/>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1" name="Shape 21"/>
          <p:cNvSpPr txBox="1">
            <a:spLocks noGrp="1"/>
          </p:cNvSpPr>
          <p:nvPr>
            <p:ph type="body" idx="14"/>
          </p:nvPr>
        </p:nvSpPr>
        <p:spPr>
          <a:xfrm>
            <a:off x="32689800" y="17287756"/>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2" name="Shape 22"/>
          <p:cNvSpPr txBox="1">
            <a:spLocks noGrp="1"/>
          </p:cNvSpPr>
          <p:nvPr>
            <p:ph type="body" idx="15"/>
          </p:nvPr>
        </p:nvSpPr>
        <p:spPr>
          <a:xfrm>
            <a:off x="32689800" y="18562320"/>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3" name="Shape 23"/>
          <p:cNvSpPr txBox="1">
            <a:spLocks noGrp="1"/>
          </p:cNvSpPr>
          <p:nvPr>
            <p:ph type="body" idx="16"/>
          </p:nvPr>
        </p:nvSpPr>
        <p:spPr>
          <a:xfrm>
            <a:off x="32689800" y="25421379"/>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4" name="Shape 24"/>
          <p:cNvSpPr txBox="1">
            <a:spLocks noGrp="1"/>
          </p:cNvSpPr>
          <p:nvPr>
            <p:ph type="body" idx="17"/>
          </p:nvPr>
        </p:nvSpPr>
        <p:spPr>
          <a:xfrm>
            <a:off x="32689800" y="26700481"/>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5" name="Shape 25"/>
          <p:cNvSpPr txBox="1">
            <a:spLocks noGrp="1"/>
          </p:cNvSpPr>
          <p:nvPr>
            <p:ph type="title"/>
          </p:nvPr>
        </p:nvSpPr>
        <p:spPr>
          <a:xfrm>
            <a:off x="11200625" y="1271475"/>
            <a:ext cx="21499500" cy="1815599"/>
          </a:xfrm>
          <a:prstGeom prst="rect">
            <a:avLst/>
          </a:prstGeom>
        </p:spPr>
        <p:txBody>
          <a:bodyPr lIns="91425" tIns="91425" rIns="91425" bIns="91425" anchor="ctr" anchorCtr="0"/>
          <a:lstStyle>
            <a:lvl1pPr algn="ctr" rtl="0">
              <a:buNone/>
              <a:defRPr sz="10000" b="1"/>
            </a:lvl1pPr>
            <a:lvl2pPr algn="ctr" rtl="0">
              <a:buNone/>
              <a:defRPr sz="10000" b="1"/>
            </a:lvl2pPr>
            <a:lvl3pPr algn="ctr" rtl="0">
              <a:buNone/>
              <a:defRPr sz="10000" b="1"/>
            </a:lvl3pPr>
            <a:lvl4pPr algn="ctr" rtl="0">
              <a:buNone/>
              <a:defRPr sz="10000" b="1"/>
            </a:lvl4pPr>
            <a:lvl5pPr algn="ctr" rtl="0">
              <a:buNone/>
              <a:defRPr sz="10000" b="1"/>
            </a:lvl5pPr>
            <a:lvl6pPr algn="ctr" rtl="0">
              <a:buNone/>
              <a:defRPr sz="10000" b="1"/>
            </a:lvl6pPr>
            <a:lvl7pPr algn="ctr" rtl="0">
              <a:buNone/>
              <a:defRPr sz="10000" b="1"/>
            </a:lvl7pPr>
            <a:lvl8pPr algn="ctr" rtl="0">
              <a:buNone/>
              <a:defRPr sz="10000" b="1"/>
            </a:lvl8pPr>
            <a:lvl9pPr algn="ctr">
              <a:buNone/>
              <a:defRPr sz="10000" b="1"/>
            </a:lvl9pPr>
          </a:lstStyle>
          <a:p>
            <a:endParaRPr/>
          </a:p>
        </p:txBody>
      </p:sp>
      <p:sp>
        <p:nvSpPr>
          <p:cNvPr id="26" name="Shape 26"/>
          <p:cNvSpPr txBox="1">
            <a:spLocks noGrp="1"/>
          </p:cNvSpPr>
          <p:nvPr>
            <p:ph type="subTitle" idx="18"/>
          </p:nvPr>
        </p:nvSpPr>
        <p:spPr>
          <a:xfrm>
            <a:off x="11891975" y="3087087"/>
            <a:ext cx="20116799" cy="1674000"/>
          </a:xfrm>
          <a:prstGeom prst="rect">
            <a:avLst/>
          </a:prstGeom>
        </p:spPr>
        <p:txBody>
          <a:bodyPr lIns="91425" tIns="91425" rIns="91425" bIns="91425" anchor="ctr" anchorCtr="0"/>
          <a:lstStyle>
            <a:lvl1pPr algn="ctr" rtl="0">
              <a:buNone/>
              <a:defRPr sz="6000"/>
            </a:lvl1pPr>
            <a:lvl2pPr algn="ctr" rtl="0">
              <a:buNone/>
              <a:defRPr sz="6000"/>
            </a:lvl2pPr>
            <a:lvl3pPr algn="ctr" rtl="0">
              <a:buNone/>
              <a:defRPr sz="6000"/>
            </a:lvl3pPr>
            <a:lvl4pPr algn="ctr" rtl="0">
              <a:buNone/>
              <a:defRPr sz="6000"/>
            </a:lvl4pPr>
            <a:lvl5pPr algn="ctr" rtl="0">
              <a:buNone/>
              <a:defRPr sz="6000"/>
            </a:lvl5pPr>
            <a:lvl6pPr algn="ctr" rtl="0">
              <a:buNone/>
              <a:defRPr sz="6000"/>
            </a:lvl6pPr>
            <a:lvl7pPr algn="ctr" rtl="0">
              <a:buNone/>
              <a:defRPr sz="6000"/>
            </a:lvl7pPr>
            <a:lvl8pPr algn="ctr" rtl="0">
              <a:buNone/>
              <a:defRPr sz="6000"/>
            </a:lvl8pPr>
            <a:lvl9pPr algn="ctr">
              <a:buNone/>
              <a:defRPr sz="6000"/>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4"/>
        <p:cNvGrpSpPr/>
        <p:nvPr/>
      </p:nvGrpSpPr>
      <p:grpSpPr>
        <a:xfrm>
          <a:off x="0" y="0"/>
          <a:ext cx="0" cy="0"/>
          <a:chOff x="0" y="0"/>
          <a:chExt cx="0" cy="0"/>
        </a:xfrm>
      </p:grpSpPr>
      <p:sp>
        <p:nvSpPr>
          <p:cNvPr id="5" name="Shape 5"/>
          <p:cNvSpPr/>
          <p:nvPr/>
        </p:nvSpPr>
        <p:spPr>
          <a:xfrm>
            <a:off x="548639" y="5836919"/>
            <a:ext cx="10698479" cy="26700479"/>
          </a:xfrm>
          <a:prstGeom prst="roundRect">
            <a:avLst>
              <a:gd name="adj" fmla="val 2713"/>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6" name="Shape 6"/>
          <p:cNvSpPr/>
          <p:nvPr/>
        </p:nvSpPr>
        <p:spPr>
          <a:xfrm>
            <a:off x="32644081" y="5836919"/>
            <a:ext cx="10698479" cy="26700479"/>
          </a:xfrm>
          <a:prstGeom prst="roundRect">
            <a:avLst>
              <a:gd name="adj" fmla="val 2263"/>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7" name="Shape 7"/>
          <p:cNvSpPr/>
          <p:nvPr/>
        </p:nvSpPr>
        <p:spPr>
          <a:xfrm>
            <a:off x="11887200" y="5836919"/>
            <a:ext cx="20116799" cy="26700479"/>
          </a:xfrm>
          <a:prstGeom prst="roundRect">
            <a:avLst>
              <a:gd name="adj" fmla="val 1298"/>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8" name="Shape 8"/>
          <p:cNvSpPr txBox="1"/>
          <p:nvPr/>
        </p:nvSpPr>
        <p:spPr>
          <a:xfrm>
            <a:off x="0" y="0"/>
            <a:ext cx="43891199" cy="1175099"/>
          </a:xfrm>
          <a:prstGeom prst="rect">
            <a:avLst/>
          </a:prstGeom>
          <a:noFill/>
          <a:ln>
            <a:noFill/>
          </a:ln>
        </p:spPr>
        <p:txBody>
          <a:bodyPr lIns="91425" tIns="45700" rIns="91425" bIns="45700" anchor="b" anchorCtr="0">
            <a:noAutofit/>
          </a:bodyPr>
          <a:lstStyle/>
          <a:p>
            <a:pPr marL="1645574" marR="0" lvl="0" indent="-1645574" algn="ctr" rtl="0">
              <a:spcBef>
                <a:spcPts val="0"/>
              </a:spcBef>
              <a:buClr>
                <a:schemeClr val="dk1"/>
              </a:buClr>
              <a:buSzPct val="25000"/>
              <a:buFont typeface="Tahoma"/>
              <a:buNone/>
            </a:pPr>
            <a:r>
              <a:rPr lang="en-US" sz="5400" b="1" i="0" u="none" strike="noStrike" cap="none" baseline="0" dirty="0" smtClean="0">
                <a:solidFill>
                  <a:srgbClr val="00467F"/>
                </a:solidFill>
              </a:rPr>
              <a:t>Capstone </a:t>
            </a:r>
            <a:r>
              <a:rPr lang="en-US" sz="5400" b="1" i="0" u="none" strike="noStrike" cap="none" baseline="0" dirty="0">
                <a:solidFill>
                  <a:srgbClr val="00467F"/>
                </a:solidFill>
              </a:rPr>
              <a:t>Projec</a:t>
            </a:r>
            <a:r>
              <a:rPr lang="en-US" sz="5400" b="1" dirty="0">
                <a:solidFill>
                  <a:srgbClr val="00467F"/>
                </a:solidFill>
              </a:rPr>
              <a:t>t</a:t>
            </a:r>
          </a:p>
        </p:txBody>
      </p:sp>
      <p:grpSp>
        <p:nvGrpSpPr>
          <p:cNvPr id="3" name="Group 2"/>
          <p:cNvGrpSpPr/>
          <p:nvPr userDrawn="1"/>
        </p:nvGrpSpPr>
        <p:grpSpPr>
          <a:xfrm>
            <a:off x="869793" y="1198004"/>
            <a:ext cx="9382392" cy="2617611"/>
            <a:chOff x="1110430" y="3219308"/>
            <a:chExt cx="9382392" cy="2617611"/>
          </a:xfrm>
        </p:grpSpPr>
        <p:pic>
          <p:nvPicPr>
            <p:cNvPr id="9" name="Shape 9"/>
            <p:cNvPicPr preferRelativeResize="0"/>
            <p:nvPr/>
          </p:nvPicPr>
          <p:blipFill rotWithShape="1">
            <a:blip r:embed="rId4"/>
            <a:srcRect t="62958"/>
            <a:stretch/>
          </p:blipFill>
          <p:spPr>
            <a:xfrm>
              <a:off x="3757114" y="3219308"/>
              <a:ext cx="5147849" cy="1270335"/>
            </a:xfrm>
            <a:prstGeom prst="rect">
              <a:avLst/>
            </a:prstGeom>
            <a:noFill/>
            <a:ln>
              <a:noFill/>
            </a:ln>
          </p:spPr>
        </p:pic>
        <p:grpSp>
          <p:nvGrpSpPr>
            <p:cNvPr id="2" name="Group 1"/>
            <p:cNvGrpSpPr/>
            <p:nvPr userDrawn="1"/>
          </p:nvGrpSpPr>
          <p:grpSpPr>
            <a:xfrm>
              <a:off x="1110430" y="4746018"/>
              <a:ext cx="9382392" cy="1090901"/>
              <a:chOff x="9820034" y="3494314"/>
              <a:chExt cx="9382392" cy="1090901"/>
            </a:xfrm>
          </p:grpSpPr>
          <p:pic>
            <p:nvPicPr>
              <p:cNvPr id="10" name="Shape 9"/>
              <p:cNvPicPr preferRelativeResize="0"/>
              <p:nvPr userDrawn="1"/>
            </p:nvPicPr>
            <p:blipFill rotWithShape="1">
              <a:blip r:embed="rId4"/>
              <a:srcRect b="76012"/>
              <a:stretch/>
            </p:blipFill>
            <p:spPr>
              <a:xfrm>
                <a:off x="9820034" y="3520747"/>
                <a:ext cx="5147849" cy="822654"/>
              </a:xfrm>
              <a:prstGeom prst="rect">
                <a:avLst/>
              </a:prstGeom>
              <a:noFill/>
              <a:ln>
                <a:noFill/>
              </a:ln>
            </p:spPr>
          </p:pic>
          <p:pic>
            <p:nvPicPr>
              <p:cNvPr id="11" name="Shape 9"/>
              <p:cNvPicPr preferRelativeResize="0"/>
              <p:nvPr userDrawn="1"/>
            </p:nvPicPr>
            <p:blipFill rotWithShape="1">
              <a:blip r:embed="rId4"/>
              <a:srcRect t="26459" b="41731"/>
              <a:stretch/>
            </p:blipFill>
            <p:spPr>
              <a:xfrm>
                <a:off x="14054577" y="3494314"/>
                <a:ext cx="5147849" cy="1090901"/>
              </a:xfrm>
              <a:prstGeom prst="rect">
                <a:avLst/>
              </a:prstGeom>
              <a:noFill/>
              <a:ln>
                <a:noFill/>
              </a:ln>
            </p:spPr>
          </p:pic>
        </p:grpSp>
      </p:grpSp>
    </p:spTree>
  </p:cSld>
  <p:clrMap bg1="lt1" tx1="dk1" bg2="dk2" tx2="lt2" accent1="accent1" accent2="accent2" accent3="accent3" accent4="accent4" accent5="accent5" accent6="accent6" hlink="hlink" folHlink="folHlink"/>
  <p:sldLayoutIdLst>
    <p:sldLayoutId id="2147483648" r:id="rId1"/>
  </p:sldLayoutIdLst>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9D2E9"/>
        </a:solidFill>
        <a:effectLst/>
      </p:bgPr>
    </p:bg>
    <p:spTree>
      <p:nvGrpSpPr>
        <p:cNvPr id="1" name="Shape 27"/>
        <p:cNvGrpSpPr/>
        <p:nvPr/>
      </p:nvGrpSpPr>
      <p:grpSpPr>
        <a:xfrm>
          <a:off x="0" y="0"/>
          <a:ext cx="0" cy="0"/>
          <a:chOff x="0" y="0"/>
          <a:chExt cx="0" cy="0"/>
        </a:xfrm>
      </p:grpSpPr>
      <p:sp>
        <p:nvSpPr>
          <p:cNvPr id="28" name="Shape 28"/>
          <p:cNvSpPr txBox="1">
            <a:spLocks noGrp="1"/>
          </p:cNvSpPr>
          <p:nvPr>
            <p:ph type="body" idx="1"/>
          </p:nvPr>
        </p:nvSpPr>
        <p:spPr>
          <a:xfrm>
            <a:off x="583354" y="6937514"/>
            <a:ext cx="10607100" cy="7033087"/>
          </a:xfrm>
          <a:prstGeom prst="rect">
            <a:avLst/>
          </a:prstGeom>
          <a:noFill/>
          <a:ln>
            <a:noFill/>
          </a:ln>
        </p:spPr>
        <p:txBody>
          <a:bodyPr lIns="228550" tIns="228550" rIns="228550" bIns="228550" anchor="t" anchorCtr="0">
            <a:noAutofit/>
          </a:bodyPr>
          <a:lstStyle/>
          <a:p>
            <a:pPr lvl="0" algn="just">
              <a:lnSpc>
                <a:spcPct val="131250"/>
              </a:lnSpc>
              <a:spcAft>
                <a:spcPts val="1100"/>
              </a:spcAft>
              <a:buClr>
                <a:schemeClr val="dk1"/>
              </a:buClr>
              <a:buSzPct val="137500"/>
            </a:pPr>
            <a:r>
              <a:rPr lang="en-US" sz="4000" dirty="0" smtClean="0">
                <a:solidFill>
                  <a:schemeClr val="dk1"/>
                </a:solidFill>
              </a:rPr>
              <a:t>There are numerous tools that allow musicians to create electronic music. However, the primary method of composition is either some type of digital piano or mouse-and-keyboard composition in a Digital Audio Workstation. Our goal is to deliver a system that makes the process of creating digital music more intuitive and easy.</a:t>
            </a:r>
            <a:endParaRPr lang="en-US" sz="4000" dirty="0">
              <a:solidFill>
                <a:schemeClr val="dk1"/>
              </a:solidFill>
            </a:endParaRPr>
          </a:p>
        </p:txBody>
      </p:sp>
      <p:pic>
        <p:nvPicPr>
          <p:cNvPr id="45" name="Shape 45"/>
          <p:cNvPicPr preferRelativeResize="0">
            <a:picLocks noChangeAspect="1"/>
          </p:cNvPicPr>
          <p:nvPr/>
        </p:nvPicPr>
        <p:blipFill>
          <a:blip r:embed="rId3">
            <a:extLst>
              <a:ext uri="{28A0092B-C50C-407E-A947-70E740481C1C}">
                <a14:useLocalDpi xmlns:a14="http://schemas.microsoft.com/office/drawing/2010/main" val="0"/>
              </a:ext>
            </a:extLst>
          </a:blip>
          <a:stretch>
            <a:fillRect/>
          </a:stretch>
        </p:blipFill>
        <p:spPr>
          <a:xfrm>
            <a:off x="33134301" y="-736599"/>
            <a:ext cx="9688554" cy="7266416"/>
          </a:xfrm>
          <a:prstGeom prst="rect">
            <a:avLst/>
          </a:prstGeom>
        </p:spPr>
      </p:pic>
      <p:sp>
        <p:nvSpPr>
          <p:cNvPr id="29" name="Shape 29"/>
          <p:cNvSpPr txBox="1">
            <a:spLocks noGrp="1"/>
          </p:cNvSpPr>
          <p:nvPr>
            <p:ph type="body" idx="2"/>
          </p:nvPr>
        </p:nvSpPr>
        <p:spPr>
          <a:xfrm>
            <a:off x="583354" y="5874475"/>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smtClean="0">
                <a:solidFill>
                  <a:schemeClr val="dk1"/>
                </a:solidFill>
              </a:rPr>
              <a:t>Abstract</a:t>
            </a:r>
            <a:endParaRPr lang="en-US" sz="6600" b="1" dirty="0">
              <a:solidFill>
                <a:schemeClr val="dk1"/>
              </a:solidFill>
            </a:endParaRPr>
          </a:p>
        </p:txBody>
      </p:sp>
      <p:sp>
        <p:nvSpPr>
          <p:cNvPr id="30" name="Shape 30"/>
          <p:cNvSpPr txBox="1">
            <a:spLocks noGrp="1"/>
          </p:cNvSpPr>
          <p:nvPr>
            <p:ph type="body" idx="3"/>
          </p:nvPr>
        </p:nvSpPr>
        <p:spPr>
          <a:xfrm>
            <a:off x="603826" y="15336981"/>
            <a:ext cx="10586628" cy="17235055"/>
          </a:xfrm>
          <a:prstGeom prst="rect">
            <a:avLst/>
          </a:prstGeom>
          <a:noFill/>
          <a:ln>
            <a:noFill/>
          </a:ln>
        </p:spPr>
        <p:txBody>
          <a:bodyPr lIns="228550" tIns="228550" rIns="228550" bIns="228550" anchor="t" anchorCtr="0">
            <a:noAutofit/>
          </a:bodyPr>
          <a:lstStyle/>
          <a:p>
            <a:pPr algn="just">
              <a:lnSpc>
                <a:spcPct val="130000"/>
              </a:lnSpc>
            </a:pPr>
            <a:r>
              <a:rPr lang="en-US" sz="4000" b="1" u="sng" dirty="0" smtClean="0"/>
              <a:t>Platform</a:t>
            </a:r>
          </a:p>
          <a:p>
            <a:pPr marL="457200" indent="-457200" algn="just">
              <a:lnSpc>
                <a:spcPct val="130000"/>
              </a:lnSpc>
              <a:buFont typeface="Arial" panose="020B0604020202020204" pitchFamily="34" charset="0"/>
              <a:buChar char="•"/>
            </a:pPr>
            <a:r>
              <a:rPr lang="en-US" sz="4000" dirty="0" smtClean="0"/>
              <a:t>Developed </a:t>
            </a:r>
            <a:r>
              <a:rPr lang="en-US" sz="4000" dirty="0"/>
              <a:t>on a CY8CKIT-059 </a:t>
            </a:r>
            <a:r>
              <a:rPr lang="en-US" sz="4000" dirty="0" err="1"/>
              <a:t>PSoC</a:t>
            </a:r>
            <a:r>
              <a:rPr lang="en-US" sz="4000" dirty="0"/>
              <a:t> 5LP </a:t>
            </a:r>
            <a:r>
              <a:rPr lang="en-US" sz="4000" dirty="0" smtClean="0"/>
              <a:t>Prototyping </a:t>
            </a:r>
            <a:r>
              <a:rPr lang="en-US" sz="4000" dirty="0" smtClean="0"/>
              <a:t>Kit</a:t>
            </a:r>
          </a:p>
          <a:p>
            <a:pPr algn="just">
              <a:lnSpc>
                <a:spcPct val="130000"/>
              </a:lnSpc>
            </a:pPr>
            <a:r>
              <a:rPr lang="en-US" sz="4000" b="1" u="sng" dirty="0" smtClean="0"/>
              <a:t>Audio Acquisition:</a:t>
            </a:r>
          </a:p>
          <a:p>
            <a:pPr lvl="0" algn="just">
              <a:lnSpc>
                <a:spcPct val="130000"/>
              </a:lnSpc>
              <a:spcAft>
                <a:spcPts val="1100"/>
              </a:spcAft>
              <a:buClr>
                <a:schemeClr val="dk1"/>
              </a:buClr>
              <a:buSzPct val="137500"/>
            </a:pPr>
            <a:r>
              <a:rPr lang="en-US" sz="4000" b="1" dirty="0" smtClean="0"/>
              <a:t>-Microphone Amplification:</a:t>
            </a:r>
          </a:p>
          <a:p>
            <a:pPr marL="571500" lvl="0" indent="-571500" algn="just">
              <a:lnSpc>
                <a:spcPct val="130000"/>
              </a:lnSpc>
              <a:spcAft>
                <a:spcPts val="1100"/>
              </a:spcAft>
              <a:buClr>
                <a:schemeClr val="dk1"/>
              </a:buClr>
              <a:buSzPct val="100000"/>
              <a:buFont typeface="Arial" panose="020B0604020202020204" pitchFamily="34" charset="0"/>
              <a:buChar char="•"/>
            </a:pPr>
            <a:r>
              <a:rPr lang="en-US" sz="4000" dirty="0" smtClean="0"/>
              <a:t>The signal from the mic is fed into an analog amplification circuit before it is captured by the ADC. </a:t>
            </a:r>
            <a:endParaRPr lang="en-US" sz="4000" dirty="0" smtClean="0"/>
          </a:p>
          <a:p>
            <a:pPr lvl="0" algn="just">
              <a:lnSpc>
                <a:spcPct val="130000"/>
              </a:lnSpc>
              <a:spcAft>
                <a:spcPts val="1100"/>
              </a:spcAft>
              <a:buClr>
                <a:schemeClr val="dk1"/>
              </a:buClr>
              <a:buSzPct val="137500"/>
            </a:pPr>
            <a:r>
              <a:rPr lang="en-US" sz="4000" b="1" dirty="0" smtClean="0"/>
              <a:t>-Analog to Digital Conversion:</a:t>
            </a:r>
          </a:p>
          <a:p>
            <a:pPr marL="571500" indent="-571500" algn="just">
              <a:lnSpc>
                <a:spcPct val="130000"/>
              </a:lnSpc>
              <a:buFont typeface="Arial" panose="020B0604020202020204" pitchFamily="34" charset="0"/>
              <a:buChar char="•"/>
            </a:pPr>
            <a:r>
              <a:rPr lang="en-US" sz="4000" dirty="0" smtClean="0"/>
              <a:t>Preformed </a:t>
            </a:r>
            <a:r>
              <a:rPr lang="en-US" sz="4000" dirty="0"/>
              <a:t>using the onboard successive approximation </a:t>
            </a:r>
            <a:r>
              <a:rPr lang="en-US" sz="4000" dirty="0" smtClean="0"/>
              <a:t>ADC</a:t>
            </a:r>
            <a:r>
              <a:rPr lang="en-US" sz="4000" dirty="0" smtClean="0"/>
              <a:t>. </a:t>
            </a:r>
            <a:endParaRPr lang="en-US" sz="4000" dirty="0" smtClean="0"/>
          </a:p>
          <a:p>
            <a:pPr algn="just">
              <a:lnSpc>
                <a:spcPct val="130000"/>
              </a:lnSpc>
            </a:pPr>
            <a:r>
              <a:rPr lang="en-US" sz="4000" b="1" u="sng" dirty="0" smtClean="0"/>
              <a:t>Pitch Detection Algorithm:</a:t>
            </a:r>
          </a:p>
          <a:p>
            <a:pPr marL="457200" indent="-457200" algn="just">
              <a:lnSpc>
                <a:spcPct val="130000"/>
              </a:lnSpc>
              <a:buFont typeface="Arial" panose="020B0604020202020204" pitchFamily="34" charset="0"/>
              <a:buChar char="•"/>
            </a:pPr>
            <a:r>
              <a:rPr lang="en-US" sz="4000" dirty="0" smtClean="0"/>
              <a:t>The input audio is sampled at a rate of 4000 </a:t>
            </a:r>
            <a:r>
              <a:rPr lang="en-US" sz="4000" dirty="0" smtClean="0"/>
              <a:t>samples/second into frames of 256 samples</a:t>
            </a:r>
          </a:p>
          <a:p>
            <a:pPr marL="457200" indent="-457200" algn="just">
              <a:lnSpc>
                <a:spcPct val="130000"/>
              </a:lnSpc>
              <a:buFont typeface="Arial" panose="020B0604020202020204" pitchFamily="34" charset="0"/>
              <a:buChar char="•"/>
            </a:pPr>
            <a:r>
              <a:rPr lang="en-US" sz="4000" dirty="0" smtClean="0"/>
              <a:t>Each frame is processed </a:t>
            </a:r>
            <a:r>
              <a:rPr lang="en-US" sz="4000" dirty="0" smtClean="0"/>
              <a:t>by the pitch detection </a:t>
            </a:r>
            <a:r>
              <a:rPr lang="en-US" sz="4000" dirty="0" smtClean="0"/>
              <a:t>algorithm to detect the fundamental frequency</a:t>
            </a:r>
          </a:p>
          <a:p>
            <a:pPr marL="457200" indent="-457200" algn="just">
              <a:lnSpc>
                <a:spcPct val="130000"/>
              </a:lnSpc>
              <a:buFont typeface="Arial" panose="020B0604020202020204" pitchFamily="34" charset="0"/>
              <a:buChar char="•"/>
            </a:pPr>
            <a:r>
              <a:rPr lang="en-US" sz="4000" dirty="0" smtClean="0"/>
              <a:t>This frequency is c</a:t>
            </a:r>
            <a:r>
              <a:rPr lang="en-US" sz="4000" dirty="0" smtClean="0"/>
              <a:t>onverted </a:t>
            </a:r>
            <a:r>
              <a:rPr lang="en-US" sz="4000" dirty="0" smtClean="0"/>
              <a:t>into a MIDI note, and </a:t>
            </a:r>
            <a:r>
              <a:rPr lang="en-US" sz="4000" dirty="0" smtClean="0"/>
              <a:t>is output </a:t>
            </a:r>
            <a:r>
              <a:rPr lang="en-US" sz="4000" dirty="0" smtClean="0"/>
              <a:t>over USB or </a:t>
            </a:r>
            <a:r>
              <a:rPr lang="en-US" sz="4000" dirty="0" smtClean="0"/>
              <a:t>MIDI </a:t>
            </a:r>
            <a:r>
              <a:rPr lang="en-US" sz="4000" dirty="0" smtClean="0"/>
              <a:t>port.</a:t>
            </a:r>
            <a:r>
              <a:rPr lang="en-US" dirty="0"/>
              <a:t/>
            </a:r>
            <a:br>
              <a:rPr lang="en-US" dirty="0"/>
            </a:br>
            <a:r>
              <a:rPr lang="en-US" sz="3200" dirty="0"/>
              <a:t/>
            </a:r>
            <a:br>
              <a:rPr lang="en-US" sz="3200" dirty="0"/>
            </a:br>
            <a:endParaRPr lang="en-US" sz="3200" b="1" dirty="0"/>
          </a:p>
          <a:p>
            <a:pPr algn="just"/>
            <a:r>
              <a:rPr lang="en-US" sz="2800" dirty="0"/>
              <a:t/>
            </a:r>
            <a:br>
              <a:rPr lang="en-US" sz="2800" dirty="0"/>
            </a:br>
            <a:r>
              <a:rPr lang="en-US" sz="2800" dirty="0"/>
              <a:t/>
            </a:r>
            <a:br>
              <a:rPr lang="en-US" sz="2800" dirty="0"/>
            </a:br>
            <a:endParaRPr lang="en-US" sz="2800" b="1" dirty="0">
              <a:solidFill>
                <a:schemeClr val="dk1"/>
              </a:solidFill>
            </a:endParaRPr>
          </a:p>
        </p:txBody>
      </p:sp>
      <p:sp>
        <p:nvSpPr>
          <p:cNvPr id="31" name="Shape 31"/>
          <p:cNvSpPr txBox="1">
            <a:spLocks noGrp="1"/>
          </p:cNvSpPr>
          <p:nvPr>
            <p:ph type="body" idx="4"/>
          </p:nvPr>
        </p:nvSpPr>
        <p:spPr>
          <a:xfrm>
            <a:off x="583354" y="13970601"/>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smtClean="0">
                <a:solidFill>
                  <a:schemeClr val="dk1"/>
                </a:solidFill>
              </a:rPr>
              <a:t>Approach</a:t>
            </a:r>
            <a:endParaRPr lang="en-US" sz="6600" b="1" dirty="0">
              <a:solidFill>
                <a:schemeClr val="dk1"/>
              </a:solidFill>
            </a:endParaRPr>
          </a:p>
        </p:txBody>
      </p:sp>
      <p:sp>
        <p:nvSpPr>
          <p:cNvPr id="32" name="Shape 32"/>
          <p:cNvSpPr txBox="1">
            <a:spLocks noGrp="1"/>
          </p:cNvSpPr>
          <p:nvPr>
            <p:ph type="body" idx="5"/>
          </p:nvPr>
        </p:nvSpPr>
        <p:spPr>
          <a:xfrm>
            <a:off x="11891965" y="6937514"/>
            <a:ext cx="20116799" cy="6648105"/>
          </a:xfrm>
          <a:prstGeom prst="rect">
            <a:avLst/>
          </a:prstGeom>
          <a:noFill/>
          <a:ln>
            <a:noFill/>
          </a:ln>
        </p:spPr>
        <p:txBody>
          <a:bodyPr lIns="228550" tIns="228550" rIns="228550" bIns="228550" anchor="t" anchorCtr="0">
            <a:noAutofit/>
          </a:bodyPr>
          <a:lstStyle/>
          <a:p>
            <a:pPr lvl="0" algn="just">
              <a:lnSpc>
                <a:spcPct val="131000"/>
              </a:lnSpc>
              <a:spcAft>
                <a:spcPts val="1100"/>
              </a:spcAft>
              <a:buClr>
                <a:schemeClr val="dk1"/>
              </a:buClr>
              <a:buSzPct val="137500"/>
            </a:pPr>
            <a:r>
              <a:rPr lang="en-US" sz="4000" dirty="0">
                <a:solidFill>
                  <a:schemeClr val="dk1"/>
                </a:solidFill>
              </a:rPr>
              <a:t>The Hummingbird is a music tool that allows the user to play musical instruments and compose music by humming. The pitch hummed by the user is converted into MIDI data, which can be used to play instruments or record compositions using a Digital Audio Workstation</a:t>
            </a:r>
            <a:r>
              <a:rPr lang="en-US" sz="4000" dirty="0" smtClean="0">
                <a:solidFill>
                  <a:schemeClr val="dk1"/>
                </a:solidFill>
              </a:rPr>
              <a:t>. This process happens in real-time, giving the user the sensation and control associated with playing a traditional instrument, while retaining the low skill required to simply hum melodies as they come to mind.</a:t>
            </a:r>
            <a:endParaRPr lang="en-US" sz="4000" dirty="0">
              <a:solidFill>
                <a:schemeClr val="dk1"/>
              </a:solidFill>
            </a:endParaRPr>
          </a:p>
        </p:txBody>
      </p:sp>
      <p:sp>
        <p:nvSpPr>
          <p:cNvPr id="33" name="Shape 33"/>
          <p:cNvSpPr txBox="1">
            <a:spLocks noGrp="1"/>
          </p:cNvSpPr>
          <p:nvPr>
            <p:ph type="body" idx="6"/>
          </p:nvPr>
        </p:nvSpPr>
        <p:spPr>
          <a:xfrm>
            <a:off x="11891965" y="5737215"/>
            <a:ext cx="20116799" cy="1200299"/>
          </a:xfrm>
          <a:prstGeom prst="rect">
            <a:avLst/>
          </a:prstGeom>
          <a:noFill/>
          <a:ln>
            <a:noFill/>
          </a:ln>
        </p:spPr>
        <p:txBody>
          <a:bodyPr lIns="91400" tIns="91400" rIns="91400" bIns="91400" anchor="ctr" anchorCtr="0">
            <a:noAutofit/>
          </a:bodyPr>
          <a:lstStyle/>
          <a:p>
            <a:pPr marL="1645574" marR="0" lvl="0" indent="-1645574" algn="ctr" rtl="0">
              <a:lnSpc>
                <a:spcPct val="100000"/>
              </a:lnSpc>
              <a:spcBef>
                <a:spcPts val="0"/>
              </a:spcBef>
              <a:spcAft>
                <a:spcPts val="0"/>
              </a:spcAft>
              <a:buClr>
                <a:schemeClr val="dk1"/>
              </a:buClr>
              <a:buSzPct val="25000"/>
              <a:buFont typeface="Times New Roman"/>
              <a:buNone/>
            </a:pPr>
            <a:r>
              <a:rPr lang="en-US" sz="6600" b="1" dirty="0">
                <a:solidFill>
                  <a:schemeClr val="dk1"/>
                </a:solidFill>
              </a:rPr>
              <a:t>Overview</a:t>
            </a:r>
          </a:p>
        </p:txBody>
      </p:sp>
      <p:sp>
        <p:nvSpPr>
          <p:cNvPr id="34" name="Shape 34"/>
          <p:cNvSpPr txBox="1">
            <a:spLocks noGrp="1"/>
          </p:cNvSpPr>
          <p:nvPr>
            <p:ph type="body" idx="7"/>
          </p:nvPr>
        </p:nvSpPr>
        <p:spPr>
          <a:xfrm>
            <a:off x="11891965" y="28346400"/>
            <a:ext cx="20116799" cy="846299"/>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dirty="0" smtClean="0">
                <a:solidFill>
                  <a:schemeClr val="dk1"/>
                </a:solidFill>
              </a:rPr>
              <a:t>Project Mentor – Dr. Patrick E. </a:t>
            </a:r>
            <a:r>
              <a:rPr lang="en-US" dirty="0" err="1" smtClean="0">
                <a:solidFill>
                  <a:schemeClr val="dk1"/>
                </a:solidFill>
              </a:rPr>
              <a:t>Mantey</a:t>
            </a:r>
            <a:endParaRPr lang="en-US" dirty="0" smtClean="0">
              <a:solidFill>
                <a:schemeClr val="dk1"/>
              </a:solidFill>
            </a:endParaRPr>
          </a:p>
          <a:p>
            <a:pPr lvl="0" algn="just">
              <a:lnSpc>
                <a:spcPct val="131250"/>
              </a:lnSpc>
              <a:spcAft>
                <a:spcPts val="1100"/>
              </a:spcAft>
              <a:buClr>
                <a:schemeClr val="dk1"/>
              </a:buClr>
              <a:buSzPct val="137500"/>
            </a:pPr>
            <a:r>
              <a:rPr lang="en-US" dirty="0">
                <a:solidFill>
                  <a:schemeClr val="dk1"/>
                </a:solidFill>
              </a:rPr>
              <a:t>Peer Advisor </a:t>
            </a:r>
            <a:r>
              <a:rPr lang="en-US" dirty="0" smtClean="0">
                <a:solidFill>
                  <a:schemeClr val="dk1"/>
                </a:solidFill>
              </a:rPr>
              <a:t>– Eric Cao</a:t>
            </a:r>
            <a:endParaRPr lang="en-US" sz="2400" dirty="0" smtClean="0">
              <a:solidFill>
                <a:schemeClr val="dk1"/>
              </a:solidFill>
            </a:endParaRPr>
          </a:p>
          <a:p>
            <a:pPr marL="0" lvl="0" algn="just">
              <a:lnSpc>
                <a:spcPct val="131250"/>
              </a:lnSpc>
              <a:spcAft>
                <a:spcPts val="1100"/>
              </a:spcAft>
              <a:buClr>
                <a:schemeClr val="dk1"/>
              </a:buClr>
              <a:buSzPct val="137500"/>
              <a:buNone/>
            </a:pPr>
            <a:r>
              <a:rPr lang="en-US" sz="2400" dirty="0" smtClean="0">
                <a:solidFill>
                  <a:schemeClr val="dk1"/>
                </a:solidFill>
              </a:rPr>
              <a:t>Vocal Pitch Monitor – Designed by </a:t>
            </a:r>
            <a:r>
              <a:rPr lang="en-US" sz="2400" dirty="0" err="1" smtClean="0">
                <a:solidFill>
                  <a:schemeClr val="dk1"/>
                </a:solidFill>
              </a:rPr>
              <a:t>Tadao</a:t>
            </a:r>
            <a:r>
              <a:rPr lang="en-US" sz="2400" dirty="0" smtClean="0">
                <a:solidFill>
                  <a:schemeClr val="dk1"/>
                </a:solidFill>
              </a:rPr>
              <a:t> Yamaoka</a:t>
            </a:r>
            <a:endParaRPr lang="en-US" sz="2400" dirty="0">
              <a:solidFill>
                <a:schemeClr val="dk1"/>
              </a:solidFill>
            </a:endParaRPr>
          </a:p>
        </p:txBody>
      </p:sp>
      <p:sp>
        <p:nvSpPr>
          <p:cNvPr id="35" name="Shape 35"/>
          <p:cNvSpPr txBox="1">
            <a:spLocks noGrp="1"/>
          </p:cNvSpPr>
          <p:nvPr>
            <p:ph type="body" idx="8"/>
          </p:nvPr>
        </p:nvSpPr>
        <p:spPr>
          <a:xfrm>
            <a:off x="11891965" y="27066240"/>
            <a:ext cx="20116799"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a:solidFill>
                  <a:schemeClr val="dk1"/>
                </a:solidFill>
              </a:rPr>
              <a:t>Acknowledgments</a:t>
            </a:r>
          </a:p>
        </p:txBody>
      </p:sp>
      <p:sp>
        <p:nvSpPr>
          <p:cNvPr id="36" name="Shape 36"/>
          <p:cNvSpPr txBox="1">
            <a:spLocks noGrp="1"/>
          </p:cNvSpPr>
          <p:nvPr>
            <p:ph type="body" idx="9"/>
          </p:nvPr>
        </p:nvSpPr>
        <p:spPr>
          <a:xfrm>
            <a:off x="32689800" y="5874475"/>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a:solidFill>
                  <a:schemeClr val="dk1"/>
                </a:solidFill>
              </a:rPr>
              <a:t>Analysis</a:t>
            </a:r>
          </a:p>
        </p:txBody>
      </p:sp>
      <p:sp>
        <p:nvSpPr>
          <p:cNvPr id="37" name="Shape 37"/>
          <p:cNvSpPr txBox="1">
            <a:spLocks noGrp="1"/>
          </p:cNvSpPr>
          <p:nvPr>
            <p:ph type="body" idx="13"/>
          </p:nvPr>
        </p:nvSpPr>
        <p:spPr>
          <a:xfrm>
            <a:off x="32689800" y="7154635"/>
            <a:ext cx="10607100" cy="15913183"/>
          </a:xfrm>
          <a:prstGeom prst="rect">
            <a:avLst/>
          </a:prstGeom>
          <a:noFill/>
          <a:ln>
            <a:noFill/>
          </a:ln>
        </p:spPr>
        <p:txBody>
          <a:bodyPr lIns="228550" tIns="228550" rIns="228550" bIns="228550" anchor="t" anchorCtr="0">
            <a:noAutofit/>
          </a:bodyPr>
          <a:lstStyle/>
          <a:p>
            <a:pPr>
              <a:lnSpc>
                <a:spcPct val="130000"/>
              </a:lnSpc>
            </a:pPr>
            <a:r>
              <a:rPr lang="en-US" sz="4000" b="1" u="sng" dirty="0" smtClean="0"/>
              <a:t>Pitch Detection Algorithm (Autocorrelation):</a:t>
            </a:r>
            <a:endParaRPr lang="en-US" sz="4000" b="1" u="sng" dirty="0"/>
          </a:p>
          <a:p>
            <a:pPr marL="342900" indent="-342900" algn="just">
              <a:lnSpc>
                <a:spcPct val="130000"/>
              </a:lnSpc>
              <a:buFont typeface="Arial" panose="020B0604020202020204" pitchFamily="34" charset="0"/>
              <a:buChar char="•"/>
            </a:pPr>
            <a:r>
              <a:rPr lang="en-US" sz="4000" dirty="0" smtClean="0"/>
              <a:t>The PDA functions by comparing the original audio frame to time lagged versions of itself.</a:t>
            </a:r>
          </a:p>
          <a:p>
            <a:pPr algn="just">
              <a:lnSpc>
                <a:spcPct val="130000"/>
              </a:lnSpc>
            </a:pPr>
            <a:endParaRPr lang="en-US" sz="4000" dirty="0"/>
          </a:p>
          <a:p>
            <a:pPr algn="just">
              <a:lnSpc>
                <a:spcPct val="130000"/>
              </a:lnSpc>
            </a:pPr>
            <a:endParaRPr lang="en-US" sz="4000" dirty="0" smtClean="0"/>
          </a:p>
          <a:p>
            <a:pPr algn="just">
              <a:lnSpc>
                <a:spcPct val="130000"/>
              </a:lnSpc>
            </a:pPr>
            <a:endParaRPr lang="en-US" sz="4000" dirty="0"/>
          </a:p>
          <a:p>
            <a:pPr algn="just">
              <a:lnSpc>
                <a:spcPct val="130000"/>
              </a:lnSpc>
            </a:pPr>
            <a:endParaRPr lang="en-US" sz="4000" dirty="0" smtClean="0"/>
          </a:p>
          <a:p>
            <a:pPr algn="just">
              <a:lnSpc>
                <a:spcPct val="130000"/>
              </a:lnSpc>
            </a:pPr>
            <a:endParaRPr lang="en-US" sz="4000" dirty="0"/>
          </a:p>
          <a:p>
            <a:pPr algn="just">
              <a:lnSpc>
                <a:spcPct val="130000"/>
              </a:lnSpc>
            </a:pPr>
            <a:endParaRPr lang="en-US" sz="4000" dirty="0" smtClean="0"/>
          </a:p>
          <a:p>
            <a:pPr algn="just">
              <a:lnSpc>
                <a:spcPct val="130000"/>
              </a:lnSpc>
            </a:pPr>
            <a:endParaRPr lang="en-US" sz="4000" dirty="0"/>
          </a:p>
          <a:p>
            <a:pPr algn="just">
              <a:lnSpc>
                <a:spcPct val="130000"/>
              </a:lnSpc>
            </a:pPr>
            <a:endParaRPr lang="en-US" sz="4000" dirty="0" smtClean="0"/>
          </a:p>
          <a:p>
            <a:pPr algn="just">
              <a:lnSpc>
                <a:spcPct val="130000"/>
              </a:lnSpc>
            </a:pPr>
            <a:endParaRPr lang="en-US" sz="4000" dirty="0" smtClean="0"/>
          </a:p>
          <a:p>
            <a:pPr marL="571500" indent="-571500" algn="just">
              <a:lnSpc>
                <a:spcPct val="130000"/>
              </a:lnSpc>
              <a:buFont typeface="Arial" panose="020B0604020202020204" pitchFamily="34" charset="0"/>
              <a:buChar char="•"/>
            </a:pPr>
            <a:r>
              <a:rPr lang="en-US" sz="4000" dirty="0" smtClean="0"/>
              <a:t> By sweeping across a set of time lagged frames, </a:t>
            </a:r>
            <a:r>
              <a:rPr lang="en-US" sz="4000" dirty="0" smtClean="0"/>
              <a:t>fundamental frequency of each frame can be determined</a:t>
            </a:r>
            <a:endParaRPr lang="en-US" sz="4000" dirty="0">
              <a:solidFill>
                <a:schemeClr val="dk1"/>
              </a:solidFill>
            </a:endParaRPr>
          </a:p>
        </p:txBody>
      </p:sp>
      <p:sp>
        <p:nvSpPr>
          <p:cNvPr id="40" name="Shape 40"/>
          <p:cNvSpPr txBox="1">
            <a:spLocks noGrp="1"/>
          </p:cNvSpPr>
          <p:nvPr>
            <p:ph type="body" idx="16"/>
          </p:nvPr>
        </p:nvSpPr>
        <p:spPr>
          <a:xfrm>
            <a:off x="32743047" y="21300223"/>
            <a:ext cx="10607100" cy="1200299"/>
          </a:xfrm>
          <a:prstGeom prst="rect">
            <a:avLst/>
          </a:prstGeom>
          <a:noFill/>
          <a:ln>
            <a:noFill/>
          </a:ln>
        </p:spPr>
        <p:txBody>
          <a:bodyPr lIns="91400" tIns="91400" rIns="91400" bIns="91400" anchor="ctr" anchorCtr="0">
            <a:noAutofit/>
          </a:bodyPr>
          <a:lstStyle/>
          <a:p>
            <a:pPr marL="0" marR="0" lvl="0" indent="0" algn="ctr" rtl="0">
              <a:spcBef>
                <a:spcPts val="0"/>
              </a:spcBef>
              <a:buClr>
                <a:schemeClr val="dk1"/>
              </a:buClr>
              <a:buSzPct val="25000"/>
              <a:buFont typeface="Times New Roman"/>
              <a:buNone/>
            </a:pPr>
            <a:r>
              <a:rPr lang="en-US" sz="6000" b="1" dirty="0">
                <a:solidFill>
                  <a:schemeClr val="dk1"/>
                </a:solidFill>
              </a:rPr>
              <a:t>Conclusion</a:t>
            </a:r>
          </a:p>
        </p:txBody>
      </p:sp>
      <p:sp>
        <p:nvSpPr>
          <p:cNvPr id="41" name="Shape 41"/>
          <p:cNvSpPr txBox="1">
            <a:spLocks noGrp="1"/>
          </p:cNvSpPr>
          <p:nvPr>
            <p:ph type="body" idx="17"/>
          </p:nvPr>
        </p:nvSpPr>
        <p:spPr>
          <a:xfrm>
            <a:off x="32700113" y="22505167"/>
            <a:ext cx="10607100" cy="10066869"/>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sz="4000" dirty="0" smtClean="0">
                <a:solidFill>
                  <a:schemeClr val="dk1"/>
                </a:solidFill>
              </a:rPr>
              <a:t>Our team’s ambition is to break down the barrier between creative thought and execution. Using this system, musicians of mixed skill levels can collaborate and explore artistic ideas beyond the inhibitions of their technical dexterity. The application of this system is not limited to music production, and might be applied towards musical education as well. We hope to move the project into commercial development in the near future.</a:t>
            </a:r>
            <a:endParaRPr lang="en-US" sz="4000" dirty="0">
              <a:solidFill>
                <a:schemeClr val="dk1"/>
              </a:solidFill>
            </a:endParaRPr>
          </a:p>
        </p:txBody>
      </p:sp>
      <p:sp>
        <p:nvSpPr>
          <p:cNvPr id="42" name="Shape 42"/>
          <p:cNvSpPr txBox="1">
            <a:spLocks noGrp="1"/>
          </p:cNvSpPr>
          <p:nvPr>
            <p:ph type="title"/>
          </p:nvPr>
        </p:nvSpPr>
        <p:spPr>
          <a:xfrm>
            <a:off x="11200613" y="1734743"/>
            <a:ext cx="21499500" cy="1815599"/>
          </a:xfrm>
          <a:prstGeom prst="rect">
            <a:avLst/>
          </a:prstGeom>
        </p:spPr>
        <p:txBody>
          <a:bodyPr lIns="91425" tIns="91425" rIns="91425" bIns="91425" anchor="ctr" anchorCtr="0">
            <a:noAutofit/>
          </a:bodyPr>
          <a:lstStyle/>
          <a:p>
            <a:r>
              <a:rPr lang="en-US" dirty="0" smtClean="0">
                <a:effectLst>
                  <a:outerShdw blurRad="38100" dist="38100" dir="2700000" algn="tl">
                    <a:srgbClr val="000000">
                      <a:alpha val="43137"/>
                    </a:srgbClr>
                  </a:outerShdw>
                </a:effectLst>
              </a:rPr>
              <a:t>Hummingbird</a:t>
            </a:r>
            <a:r>
              <a:rPr lang="en-US" b="0" dirty="0" smtClean="0">
                <a:effectLst>
                  <a:outerShdw blurRad="38100" dist="38100" dir="2700000" algn="tl">
                    <a:srgbClr val="000000">
                      <a:alpha val="43137"/>
                    </a:srgbClr>
                  </a:outerShdw>
                </a:effectLst>
              </a:rPr>
              <a:t>: Acoustic Control for Electronic Musical Instruments</a:t>
            </a:r>
            <a:endParaRPr lang="en-US" dirty="0">
              <a:effectLst>
                <a:outerShdw blurRad="38100" dist="38100" dir="2700000" algn="tl">
                  <a:srgbClr val="000000">
                    <a:alpha val="43137"/>
                  </a:srgbClr>
                </a:outerShdw>
              </a:effectLst>
            </a:endParaRPr>
          </a:p>
        </p:txBody>
      </p:sp>
      <p:sp>
        <p:nvSpPr>
          <p:cNvPr id="43" name="Shape 43"/>
          <p:cNvSpPr txBox="1">
            <a:spLocks noGrp="1"/>
          </p:cNvSpPr>
          <p:nvPr>
            <p:ph type="subTitle" idx="18"/>
          </p:nvPr>
        </p:nvSpPr>
        <p:spPr>
          <a:xfrm>
            <a:off x="7132928" y="3826448"/>
            <a:ext cx="29634871" cy="1674000"/>
          </a:xfrm>
          <a:prstGeom prst="rect">
            <a:avLst/>
          </a:prstGeom>
        </p:spPr>
        <p:txBody>
          <a:bodyPr lIns="91425" tIns="91425" rIns="91425" bIns="91425" anchor="ctr" anchorCtr="0">
            <a:noAutofit/>
          </a:bodyPr>
          <a:lstStyle/>
          <a:p>
            <a:r>
              <a:rPr lang="en-US" dirty="0"/>
              <a:t>Joey </a:t>
            </a:r>
            <a:r>
              <a:rPr lang="en-US" dirty="0" err="1" smtClean="0"/>
              <a:t>Devoto</a:t>
            </a:r>
            <a:r>
              <a:rPr lang="en-US" dirty="0" smtClean="0"/>
              <a:t>,  Marcus </a:t>
            </a:r>
            <a:r>
              <a:rPr lang="en-US" dirty="0" err="1" smtClean="0"/>
              <a:t>Gronberg</a:t>
            </a:r>
            <a:r>
              <a:rPr lang="en-US" dirty="0" smtClean="0"/>
              <a:t>, Andre Marquez, Jason Vance</a:t>
            </a:r>
            <a:endParaRPr lang="en-US" dirty="0"/>
          </a:p>
        </p:txBody>
      </p:sp>
      <p:pic>
        <p:nvPicPr>
          <p:cNvPr id="3" name="Picture 2"/>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3709322" y="11548203"/>
            <a:ext cx="7733511" cy="3446983"/>
          </a:xfrm>
          <a:prstGeom prst="rect">
            <a:avLst/>
          </a:prstGeom>
        </p:spPr>
      </p:pic>
      <p:pic>
        <p:nvPicPr>
          <p:cNvPr id="21" name="Picture 20"/>
          <p:cNvPicPr>
            <a:picLocks noChangeAspect="1"/>
          </p:cNvPicPr>
          <p:nvPr/>
        </p:nvPicPr>
        <p:blipFill rotWithShape="1">
          <a:blip r:embed="rId5">
            <a:extLst>
              <a:ext uri="{BEBA8EAE-BF5A-486C-A8C5-ECC9F3942E4B}">
                <a14:imgProps xmlns:a14="http://schemas.microsoft.com/office/drawing/2010/main">
                  <a14:imgLayer r:embed="rId6">
                    <a14:imgEffect>
                      <a14:sharpenSoften amount="25000"/>
                    </a14:imgEffect>
                    <a14:imgEffect>
                      <a14:brightnessContrast bright="-26000" contrast="36000"/>
                    </a14:imgEffect>
                  </a14:imgLayer>
                </a14:imgProps>
              </a:ext>
              <a:ext uri="{28A0092B-C50C-407E-A947-70E740481C1C}">
                <a14:useLocalDpi xmlns:a14="http://schemas.microsoft.com/office/drawing/2010/main" val="0"/>
              </a:ext>
            </a:extLst>
          </a:blip>
          <a:srcRect l="1203" t="40033" r="2516" b="37779"/>
          <a:stretch/>
        </p:blipFill>
        <p:spPr>
          <a:xfrm>
            <a:off x="18450342" y="23468954"/>
            <a:ext cx="6812880" cy="2791261"/>
          </a:xfrm>
          <a:prstGeom prst="rect">
            <a:avLst/>
          </a:prstGeom>
          <a:scene3d>
            <a:camera prst="orthographicFront"/>
            <a:lightRig rig="threePt" dir="t"/>
          </a:scene3d>
          <a:sp3d>
            <a:bevelT/>
            <a:bevelB w="152400" h="50800" prst="softRound"/>
          </a:sp3d>
        </p:spPr>
      </p:pic>
      <p:cxnSp>
        <p:nvCxnSpPr>
          <p:cNvPr id="23" name="Straight Arrow Connector 22"/>
          <p:cNvCxnSpPr/>
          <p:nvPr/>
        </p:nvCxnSpPr>
        <p:spPr>
          <a:xfrm>
            <a:off x="17964708" y="24277845"/>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4" name="Straight Arrow Connector 43"/>
          <p:cNvCxnSpPr/>
          <p:nvPr/>
        </p:nvCxnSpPr>
        <p:spPr>
          <a:xfrm>
            <a:off x="17964708" y="24639795"/>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6" name="Straight Arrow Connector 45"/>
          <p:cNvCxnSpPr/>
          <p:nvPr/>
        </p:nvCxnSpPr>
        <p:spPr>
          <a:xfrm>
            <a:off x="17964707" y="25030320"/>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7" name="Straight Arrow Connector 46"/>
          <p:cNvCxnSpPr/>
          <p:nvPr/>
        </p:nvCxnSpPr>
        <p:spPr>
          <a:xfrm>
            <a:off x="17964707" y="25394843"/>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sp>
        <p:nvSpPr>
          <p:cNvPr id="24" name="TextBox 23"/>
          <p:cNvSpPr txBox="1"/>
          <p:nvPr/>
        </p:nvSpPr>
        <p:spPr>
          <a:xfrm>
            <a:off x="15537254" y="24125442"/>
            <a:ext cx="2486025" cy="307777"/>
          </a:xfrm>
          <a:prstGeom prst="rect">
            <a:avLst/>
          </a:prstGeom>
          <a:noFill/>
        </p:spPr>
        <p:txBody>
          <a:bodyPr wrap="square" rtlCol="0">
            <a:spAutoFit/>
          </a:bodyPr>
          <a:lstStyle/>
          <a:p>
            <a:pPr algn="r"/>
            <a:r>
              <a:rPr lang="en-US" dirty="0" smtClean="0"/>
              <a:t>Note, Frequency, Key/Scale</a:t>
            </a:r>
            <a:endParaRPr lang="en-US" dirty="0"/>
          </a:p>
        </p:txBody>
      </p:sp>
      <p:sp>
        <p:nvSpPr>
          <p:cNvPr id="48" name="TextBox 47"/>
          <p:cNvSpPr txBox="1"/>
          <p:nvPr/>
        </p:nvSpPr>
        <p:spPr>
          <a:xfrm>
            <a:off x="15532640" y="24460305"/>
            <a:ext cx="2486025" cy="307777"/>
          </a:xfrm>
          <a:prstGeom prst="rect">
            <a:avLst/>
          </a:prstGeom>
          <a:noFill/>
        </p:spPr>
        <p:txBody>
          <a:bodyPr wrap="square" rtlCol="0">
            <a:spAutoFit/>
          </a:bodyPr>
          <a:lstStyle/>
          <a:p>
            <a:pPr algn="r"/>
            <a:r>
              <a:rPr lang="en-US" dirty="0" smtClean="0"/>
              <a:t>Tuner</a:t>
            </a:r>
            <a:endParaRPr lang="en-US" dirty="0"/>
          </a:p>
        </p:txBody>
      </p:sp>
      <p:sp>
        <p:nvSpPr>
          <p:cNvPr id="49" name="TextBox 48"/>
          <p:cNvSpPr txBox="1"/>
          <p:nvPr/>
        </p:nvSpPr>
        <p:spPr>
          <a:xfrm>
            <a:off x="15532639" y="24857509"/>
            <a:ext cx="2486025" cy="307777"/>
          </a:xfrm>
          <a:prstGeom prst="rect">
            <a:avLst/>
          </a:prstGeom>
          <a:noFill/>
        </p:spPr>
        <p:txBody>
          <a:bodyPr wrap="square" rtlCol="0">
            <a:spAutoFit/>
          </a:bodyPr>
          <a:lstStyle/>
          <a:p>
            <a:pPr algn="r"/>
            <a:r>
              <a:rPr lang="en-US" dirty="0" smtClean="0"/>
              <a:t>MIDI Velocity, Hysteresis</a:t>
            </a:r>
            <a:endParaRPr lang="en-US" dirty="0"/>
          </a:p>
        </p:txBody>
      </p:sp>
      <p:sp>
        <p:nvSpPr>
          <p:cNvPr id="50" name="TextBox 49"/>
          <p:cNvSpPr txBox="1"/>
          <p:nvPr/>
        </p:nvSpPr>
        <p:spPr>
          <a:xfrm>
            <a:off x="15532638" y="25240954"/>
            <a:ext cx="2486025" cy="307777"/>
          </a:xfrm>
          <a:prstGeom prst="rect">
            <a:avLst/>
          </a:prstGeom>
          <a:noFill/>
        </p:spPr>
        <p:txBody>
          <a:bodyPr wrap="square" rtlCol="0">
            <a:spAutoFit/>
          </a:bodyPr>
          <a:lstStyle/>
          <a:p>
            <a:pPr algn="r"/>
            <a:r>
              <a:rPr lang="en-US" dirty="0" smtClean="0"/>
              <a:t>Previous Notes</a:t>
            </a:r>
            <a:endParaRPr lang="en-US" dirty="0"/>
          </a:p>
        </p:txBody>
      </p:sp>
      <p:pic>
        <p:nvPicPr>
          <p:cNvPr id="56" name="Picture 55"/>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3727143" y="15060893"/>
            <a:ext cx="7715690" cy="3495416"/>
          </a:xfrm>
          <a:prstGeom prst="rect">
            <a:avLst/>
          </a:prstGeom>
        </p:spPr>
      </p:pic>
      <p:pic>
        <p:nvPicPr>
          <p:cNvPr id="66" name="Picture 65"/>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306956" y="11870901"/>
            <a:ext cx="15286814" cy="1109043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Classic - Wide Center">
  <a:themeElements>
    <a:clrScheme name="Metro">
      <a:dk1>
        <a:srgbClr val="000000"/>
      </a:dk1>
      <a:lt1>
        <a:srgbClr val="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576</TotalTime>
  <Words>415</Words>
  <Application>Microsoft Office PowerPoint</Application>
  <PresentationFormat>Custom</PresentationFormat>
  <Paragraphs>42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Tahoma</vt:lpstr>
      <vt:lpstr>Times New Roman</vt:lpstr>
      <vt:lpstr>Classic - Wide Center</vt:lpstr>
      <vt:lpstr>Hummingbird: Acoustic Control for Electronic Musical Instruments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Goes Here</dc:title>
  <dc:creator>HBIRD TEAM</dc:creator>
  <cp:lastModifiedBy>Marcus Anders Gronberg</cp:lastModifiedBy>
  <cp:revision>52</cp:revision>
  <dcterms:modified xsi:type="dcterms:W3CDTF">2017-05-14T23:05:40Z</dcterms:modified>
</cp:coreProperties>
</file>